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ld Standard TT" panose="020B0604020202020204" charset="0"/>
      <p:regular r:id="rId17"/>
      <p:bold r:id="rId18"/>
      <p: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59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4b0048e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4b0048e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4b0048ee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4b0048ee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4b0048e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4b0048e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ea530d2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ea530d2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darpa.mi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a:t>LA STORIA DEL WEB</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5429600" y="1588988"/>
            <a:ext cx="3489600" cy="15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 sz="2100">
                <a:solidFill>
                  <a:schemeClr val="dk1"/>
                </a:solidFill>
                <a:latin typeface="Old Standard TT"/>
                <a:ea typeface="Old Standard TT"/>
                <a:cs typeface="Old Standard TT"/>
                <a:sym typeface="Old Standard TT"/>
              </a:rPr>
              <a:t>In questo modo, Arpanet si snaturalizzò lasciando il posto ad </a:t>
            </a:r>
            <a:r>
              <a:rPr lang="it" sz="2300" b="1">
                <a:solidFill>
                  <a:schemeClr val="dk1"/>
                </a:solidFill>
                <a:latin typeface="Old Standard TT"/>
                <a:ea typeface="Old Standard TT"/>
                <a:cs typeface="Old Standard TT"/>
                <a:sym typeface="Old Standard TT"/>
              </a:rPr>
              <a:t>Internet </a:t>
            </a:r>
            <a:r>
              <a:rPr lang="it" sz="2100">
                <a:solidFill>
                  <a:schemeClr val="dk1"/>
                </a:solidFill>
                <a:latin typeface="Old Standard TT"/>
                <a:ea typeface="Old Standard TT"/>
                <a:cs typeface="Old Standard TT"/>
                <a:sym typeface="Old Standard TT"/>
              </a:rPr>
              <a:t>come oggi lo conosciamo.</a:t>
            </a:r>
            <a:endParaRPr>
              <a:latin typeface="Old Standard TT"/>
              <a:ea typeface="Old Standard TT"/>
              <a:cs typeface="Old Standard TT"/>
              <a:sym typeface="Old Standard TT"/>
            </a:endParaRPr>
          </a:p>
        </p:txBody>
      </p:sp>
      <p:pic>
        <p:nvPicPr>
          <p:cNvPr id="117" name="Google Shape;117;p22"/>
          <p:cNvPicPr preferRelativeResize="0"/>
          <p:nvPr/>
        </p:nvPicPr>
        <p:blipFill>
          <a:blip r:embed="rId3">
            <a:alphaModFix/>
          </a:blip>
          <a:stretch>
            <a:fillRect/>
          </a:stretch>
        </p:blipFill>
        <p:spPr>
          <a:xfrm>
            <a:off x="333925" y="543213"/>
            <a:ext cx="4868076" cy="3654872"/>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49900" y="1263200"/>
            <a:ext cx="4826100" cy="368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2200"/>
              <a:t>Nessun singolo ente, università, impresa, governo, istituzione no profit gestisce Internet.</a:t>
            </a:r>
            <a:endParaRPr sz="2200"/>
          </a:p>
          <a:p>
            <a:pPr marL="0" lvl="0" indent="0" algn="l" rtl="0">
              <a:spcBef>
                <a:spcPts val="0"/>
              </a:spcBef>
              <a:spcAft>
                <a:spcPts val="0"/>
              </a:spcAft>
              <a:buNone/>
            </a:pPr>
            <a:r>
              <a:rPr lang="it" sz="2200"/>
              <a:t>Internet è uno strumento di comunicazione che collega milioni di persone tra loro e consente l’accesso ad una quantità inesauribile di informazioni, annullando ogni distanza.</a:t>
            </a:r>
            <a:endParaRPr sz="22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endParaRPr/>
          </a:p>
        </p:txBody>
      </p:sp>
      <p:pic>
        <p:nvPicPr>
          <p:cNvPr id="123" name="Google Shape;123;p23"/>
          <p:cNvPicPr preferRelativeResize="0"/>
          <p:nvPr/>
        </p:nvPicPr>
        <p:blipFill>
          <a:blip r:embed="rId3">
            <a:alphaModFix/>
          </a:blip>
          <a:stretch>
            <a:fillRect/>
          </a:stretch>
        </p:blipFill>
        <p:spPr>
          <a:xfrm>
            <a:off x="5122475" y="1354275"/>
            <a:ext cx="3650100" cy="19985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90250" y="526350"/>
            <a:ext cx="6030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La storia del protcollo IP</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subTitle" idx="1"/>
          </p:nvPr>
        </p:nvSpPr>
        <p:spPr>
          <a:xfrm>
            <a:off x="276625" y="1488300"/>
            <a:ext cx="3785100" cy="21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solidFill>
                  <a:srgbClr val="000000"/>
                </a:solidFill>
              </a:rPr>
              <a:t>Nel 1978 Cerf, Postel e Crocker hanno aggiunto un protocollo tra rete e rete (IP), mettendo a punto il definitivo protocollo su cui ancor oggi opera Internet, il TCP/IP.</a:t>
            </a:r>
            <a:endParaRPr>
              <a:solidFill>
                <a:srgbClr val="000000"/>
              </a:solidFill>
            </a:endParaRPr>
          </a:p>
        </p:txBody>
      </p:sp>
      <p:pic>
        <p:nvPicPr>
          <p:cNvPr id="134" name="Google Shape;134;p25"/>
          <p:cNvPicPr preferRelativeResize="0"/>
          <p:nvPr/>
        </p:nvPicPr>
        <p:blipFill>
          <a:blip r:embed="rId3">
            <a:alphaModFix/>
          </a:blip>
          <a:stretch>
            <a:fillRect/>
          </a:stretch>
        </p:blipFill>
        <p:spPr>
          <a:xfrm>
            <a:off x="5716775" y="579249"/>
            <a:ext cx="2695575" cy="2468324"/>
          </a:xfrm>
          <a:prstGeom prst="rect">
            <a:avLst/>
          </a:prstGeom>
          <a:noFill/>
          <a:ln>
            <a:noFill/>
          </a:ln>
        </p:spPr>
      </p:pic>
      <p:sp>
        <p:nvSpPr>
          <p:cNvPr id="135" name="Google Shape;135;p25"/>
          <p:cNvSpPr txBox="1"/>
          <p:nvPr/>
        </p:nvSpPr>
        <p:spPr>
          <a:xfrm>
            <a:off x="4948100" y="3991975"/>
            <a:ext cx="2400900" cy="6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FFFFFF"/>
                </a:solidFill>
                <a:latin typeface="Old Standard TT"/>
                <a:ea typeface="Old Standard TT"/>
                <a:cs typeface="Old Standard TT"/>
                <a:sym typeface="Old Standard TT"/>
              </a:rPr>
              <a:t>Jon Postel</a:t>
            </a:r>
            <a:endParaRPr sz="2500">
              <a:solidFill>
                <a:srgbClr val="FFFFFF"/>
              </a:solidFill>
              <a:latin typeface="Old Standard TT"/>
              <a:ea typeface="Old Standard TT"/>
              <a:cs typeface="Old Standard TT"/>
              <a:sym typeface="Old Standard T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9"/>
        <p:cNvGrpSpPr/>
        <p:nvPr/>
      </p:nvGrpSpPr>
      <p:grpSpPr>
        <a:xfrm>
          <a:off x="0" y="0"/>
          <a:ext cx="0" cy="0"/>
          <a:chOff x="0" y="0"/>
          <a:chExt cx="0" cy="0"/>
        </a:xfrm>
      </p:grpSpPr>
      <p:sp>
        <p:nvSpPr>
          <p:cNvPr id="140" name="Google Shape;140;p26"/>
          <p:cNvSpPr txBox="1"/>
          <p:nvPr/>
        </p:nvSpPr>
        <p:spPr>
          <a:xfrm>
            <a:off x="503250" y="2428700"/>
            <a:ext cx="8137500" cy="117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2400">
                <a:solidFill>
                  <a:srgbClr val="FFFFFF"/>
                </a:solidFill>
                <a:latin typeface="Old Standard TT"/>
                <a:ea typeface="Old Standard TT"/>
                <a:cs typeface="Old Standard TT"/>
                <a:sym typeface="Old Standard TT"/>
              </a:rPr>
              <a:t>Internet Protocol, in telecomunicazioni e informatica, è un protocollo di rete, che si occupa di indirizzamento/instradamento, appartenente alla suite di protocolli Internet TCP/IP su cui è basato il funzionamento della rete Internet.</a:t>
            </a:r>
            <a:endParaRPr sz="2400">
              <a:solidFill>
                <a:srgbClr val="FFFFFF"/>
              </a:solidFill>
              <a:latin typeface="Old Standard TT"/>
              <a:ea typeface="Old Standard TT"/>
              <a:cs typeface="Old Standard TT"/>
              <a:sym typeface="Old Standard TT"/>
            </a:endParaRPr>
          </a:p>
        </p:txBody>
      </p:sp>
      <p:pic>
        <p:nvPicPr>
          <p:cNvPr id="141" name="Google Shape;141;p26"/>
          <p:cNvPicPr preferRelativeResize="0"/>
          <p:nvPr/>
        </p:nvPicPr>
        <p:blipFill>
          <a:blip r:embed="rId3">
            <a:alphaModFix/>
          </a:blip>
          <a:stretch>
            <a:fillRect/>
          </a:stretch>
        </p:blipFill>
        <p:spPr>
          <a:xfrm>
            <a:off x="3156063" y="187300"/>
            <a:ext cx="2831867" cy="21239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90250" y="526350"/>
            <a:ext cx="8184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ARPANET e la sua storia</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01038" y="1646725"/>
            <a:ext cx="8253000" cy="200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sz="3000"/>
              <a:t>Advanced Research Projects Agency NETwork in italiano "Rete dell'Agenzia per i progetti di ricerca avanzati", fu una rete di computer studiata e realizzata nel 1969 dal DARPA.</a:t>
            </a:r>
            <a:endParaRPr sz="3000"/>
          </a:p>
        </p:txBody>
      </p:sp>
      <p:pic>
        <p:nvPicPr>
          <p:cNvPr id="70" name="Google Shape;70;p15"/>
          <p:cNvPicPr preferRelativeResize="0"/>
          <p:nvPr/>
        </p:nvPicPr>
        <p:blipFill>
          <a:blip r:embed="rId3">
            <a:alphaModFix/>
          </a:blip>
          <a:stretch>
            <a:fillRect/>
          </a:stretch>
        </p:blipFill>
        <p:spPr>
          <a:xfrm>
            <a:off x="1856538" y="230294"/>
            <a:ext cx="5342025" cy="13675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10125" y="1427537"/>
            <a:ext cx="4165675" cy="2288426"/>
          </a:xfrm>
          <a:prstGeom prst="rect">
            <a:avLst/>
          </a:prstGeom>
          <a:noFill/>
          <a:ln>
            <a:noFill/>
          </a:ln>
        </p:spPr>
      </p:pic>
      <p:sp>
        <p:nvSpPr>
          <p:cNvPr id="76" name="Google Shape;76;p16"/>
          <p:cNvSpPr txBox="1"/>
          <p:nvPr/>
        </p:nvSpPr>
        <p:spPr>
          <a:xfrm>
            <a:off x="4871325" y="1427525"/>
            <a:ext cx="4020000" cy="228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2400">
                <a:solidFill>
                  <a:srgbClr val="FFFFFF"/>
                </a:solidFill>
                <a:latin typeface="Old Standard TT"/>
                <a:ea typeface="Old Standard TT"/>
                <a:cs typeface="Old Standard TT"/>
                <a:sym typeface="Old Standard TT"/>
              </a:rPr>
              <a:t>Agenzia del Dipartimento della Difesa degli Stati Uniti responsabile dello sviluppo di nuove tecnologie ad uso militare.</a:t>
            </a:r>
            <a:endParaRPr sz="2400">
              <a:solidFill>
                <a:srgbClr val="FFFFFF"/>
              </a:solidFill>
              <a:latin typeface="Old Standard TT"/>
              <a:ea typeface="Old Standard TT"/>
              <a:cs typeface="Old Standard TT"/>
              <a:sym typeface="Old Standard TT"/>
            </a:endParaRPr>
          </a:p>
        </p:txBody>
      </p:sp>
      <p:sp>
        <p:nvSpPr>
          <p:cNvPr id="77" name="Google Shape;77;p16"/>
          <p:cNvSpPr txBox="1"/>
          <p:nvPr/>
        </p:nvSpPr>
        <p:spPr>
          <a:xfrm>
            <a:off x="4941125" y="4161325"/>
            <a:ext cx="32940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800" u="sng">
                <a:solidFill>
                  <a:schemeClr val="hlink"/>
                </a:solidFill>
                <a:latin typeface="Old Standard TT"/>
                <a:ea typeface="Old Standard TT"/>
                <a:cs typeface="Old Standard TT"/>
                <a:sym typeface="Old Standard TT"/>
                <a:hlinkClick r:id="rId4"/>
              </a:rPr>
              <a:t>DARPA</a:t>
            </a:r>
            <a:endParaRPr sz="1800">
              <a:solidFill>
                <a:srgbClr val="FF0000"/>
              </a:solidFill>
              <a:latin typeface="Old Standard TT"/>
              <a:ea typeface="Old Standard TT"/>
              <a:cs typeface="Old Standard TT"/>
              <a:sym typeface="Old Standard T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p:nvPr/>
        </p:nvSpPr>
        <p:spPr>
          <a:xfrm>
            <a:off x="202400" y="788625"/>
            <a:ext cx="40200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000">
                <a:latin typeface="Old Standard TT"/>
                <a:ea typeface="Old Standard TT"/>
                <a:cs typeface="Old Standard TT"/>
                <a:sym typeface="Old Standard TT"/>
              </a:rPr>
              <a:t>A proporre il sistema per questa nuova rete, fu Steve Crocker, insieme ad Steve Carr e Jeff Rulifson, in un documento pubblicato il 7 aprile del 1969. Ad essere collegati furono inizialmente solo quattro computer, ma la rete conobbe una rapida espansione. con sempre più istituti di ricerca e macchine allacciate anno dopo anno.</a:t>
            </a:r>
            <a:endParaRPr sz="2000">
              <a:latin typeface="Old Standard TT"/>
              <a:ea typeface="Old Standard TT"/>
              <a:cs typeface="Old Standard TT"/>
              <a:sym typeface="Old Standard TT"/>
            </a:endParaRPr>
          </a:p>
        </p:txBody>
      </p:sp>
      <p:pic>
        <p:nvPicPr>
          <p:cNvPr id="83" name="Google Shape;83;p17"/>
          <p:cNvPicPr preferRelativeResize="0"/>
          <p:nvPr/>
        </p:nvPicPr>
        <p:blipFill>
          <a:blip r:embed="rId3">
            <a:alphaModFix/>
          </a:blip>
          <a:stretch>
            <a:fillRect/>
          </a:stretch>
        </p:blipFill>
        <p:spPr>
          <a:xfrm>
            <a:off x="4417900" y="930538"/>
            <a:ext cx="4395251" cy="3282426"/>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35213" y="3894700"/>
            <a:ext cx="2655900" cy="55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 sz="3000"/>
              <a:t>Steve Crocker</a:t>
            </a:r>
            <a:endParaRPr sz="3000"/>
          </a:p>
        </p:txBody>
      </p:sp>
      <p:pic>
        <p:nvPicPr>
          <p:cNvPr id="89" name="Google Shape;89;p18"/>
          <p:cNvPicPr preferRelativeResize="0"/>
          <p:nvPr/>
        </p:nvPicPr>
        <p:blipFill>
          <a:blip r:embed="rId3">
            <a:alphaModFix/>
          </a:blip>
          <a:stretch>
            <a:fillRect/>
          </a:stretch>
        </p:blipFill>
        <p:spPr>
          <a:xfrm>
            <a:off x="281675" y="881930"/>
            <a:ext cx="2962974" cy="2621250"/>
          </a:xfrm>
          <a:prstGeom prst="rect">
            <a:avLst/>
          </a:prstGeom>
          <a:noFill/>
          <a:ln>
            <a:noFill/>
          </a:ln>
        </p:spPr>
      </p:pic>
      <p:pic>
        <p:nvPicPr>
          <p:cNvPr id="90" name="Google Shape;90;p18"/>
          <p:cNvPicPr preferRelativeResize="0"/>
          <p:nvPr/>
        </p:nvPicPr>
        <p:blipFill>
          <a:blip r:embed="rId4">
            <a:alphaModFix/>
          </a:blip>
          <a:stretch>
            <a:fillRect/>
          </a:stretch>
        </p:blipFill>
        <p:spPr>
          <a:xfrm>
            <a:off x="3648288" y="439700"/>
            <a:ext cx="2684548" cy="3205051"/>
          </a:xfrm>
          <a:prstGeom prst="rect">
            <a:avLst/>
          </a:prstGeom>
          <a:noFill/>
          <a:ln>
            <a:noFill/>
          </a:ln>
        </p:spPr>
      </p:pic>
      <p:sp>
        <p:nvSpPr>
          <p:cNvPr id="91" name="Google Shape;91;p18"/>
          <p:cNvSpPr txBox="1"/>
          <p:nvPr/>
        </p:nvSpPr>
        <p:spPr>
          <a:xfrm>
            <a:off x="3982113" y="3824475"/>
            <a:ext cx="20169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000">
                <a:solidFill>
                  <a:srgbClr val="FFFFFF"/>
                </a:solidFill>
                <a:latin typeface="Old Standard TT"/>
                <a:ea typeface="Old Standard TT"/>
                <a:cs typeface="Old Standard TT"/>
                <a:sym typeface="Old Standard TT"/>
              </a:rPr>
              <a:t>Steve Carr</a:t>
            </a:r>
            <a:endParaRPr sz="3000">
              <a:solidFill>
                <a:srgbClr val="FFFFFF"/>
              </a:solidFill>
              <a:latin typeface="Old Standard TT"/>
              <a:ea typeface="Old Standard TT"/>
              <a:cs typeface="Old Standard TT"/>
              <a:sym typeface="Old Standard TT"/>
            </a:endParaRPr>
          </a:p>
        </p:txBody>
      </p:sp>
      <p:pic>
        <p:nvPicPr>
          <p:cNvPr id="92" name="Google Shape;92;p18"/>
          <p:cNvPicPr preferRelativeResize="0"/>
          <p:nvPr/>
        </p:nvPicPr>
        <p:blipFill>
          <a:blip r:embed="rId5">
            <a:alphaModFix/>
          </a:blip>
          <a:stretch>
            <a:fillRect/>
          </a:stretch>
        </p:blipFill>
        <p:spPr>
          <a:xfrm>
            <a:off x="6589925" y="1023500"/>
            <a:ext cx="2273736" cy="2621250"/>
          </a:xfrm>
          <a:prstGeom prst="rect">
            <a:avLst/>
          </a:prstGeom>
          <a:noFill/>
          <a:ln>
            <a:noFill/>
          </a:ln>
        </p:spPr>
      </p:pic>
      <p:sp>
        <p:nvSpPr>
          <p:cNvPr id="93" name="Google Shape;93;p18"/>
          <p:cNvSpPr txBox="1"/>
          <p:nvPr/>
        </p:nvSpPr>
        <p:spPr>
          <a:xfrm>
            <a:off x="6617850" y="3824475"/>
            <a:ext cx="23589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000">
                <a:solidFill>
                  <a:srgbClr val="FFFFFF"/>
                </a:solidFill>
                <a:latin typeface="Old Standard TT"/>
                <a:ea typeface="Old Standard TT"/>
                <a:cs typeface="Old Standard TT"/>
                <a:sym typeface="Old Standard TT"/>
              </a:rPr>
              <a:t>Jeff Rulifson</a:t>
            </a:r>
            <a:endParaRPr sz="3000">
              <a:solidFill>
                <a:srgbClr val="FFFFFF"/>
              </a:solidFill>
              <a:latin typeface="Old Standard TT"/>
              <a:ea typeface="Old Standard TT"/>
              <a:cs typeface="Old Standard TT"/>
              <a:sym typeface="Old Standard T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995975" y="1751725"/>
            <a:ext cx="48900" cy="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99" name="Google Shape;99;p19"/>
          <p:cNvSpPr txBox="1"/>
          <p:nvPr/>
        </p:nvSpPr>
        <p:spPr>
          <a:xfrm>
            <a:off x="468300" y="928200"/>
            <a:ext cx="4103700" cy="22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300">
                <a:latin typeface="Old Standard TT"/>
                <a:ea typeface="Old Standard TT"/>
                <a:cs typeface="Old Standard TT"/>
                <a:sym typeface="Old Standard TT"/>
              </a:rPr>
              <a:t>Si tratta della forma per così dire embrionale dalla quale poi nel 1983 nacque Internet. Pensata per scopi militari statunitensi durante la guerra fredda, paradossalmente ne nacque uno dei più grandi progetti civili, una rete globale che collega tutta la Terra.</a:t>
            </a:r>
            <a:endParaRPr sz="2300">
              <a:latin typeface="Old Standard TT"/>
              <a:ea typeface="Old Standard TT"/>
              <a:cs typeface="Old Standard TT"/>
              <a:sym typeface="Old Standard TT"/>
            </a:endParaRPr>
          </a:p>
        </p:txBody>
      </p:sp>
      <p:pic>
        <p:nvPicPr>
          <p:cNvPr id="100" name="Google Shape;100;p19"/>
          <p:cNvPicPr preferRelativeResize="0"/>
          <p:nvPr/>
        </p:nvPicPr>
        <p:blipFill>
          <a:blip r:embed="rId3">
            <a:alphaModFix/>
          </a:blip>
          <a:stretch>
            <a:fillRect/>
          </a:stretch>
        </p:blipFill>
        <p:spPr>
          <a:xfrm>
            <a:off x="4710425" y="1276250"/>
            <a:ext cx="4267200" cy="259098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1556550" y="526350"/>
            <a:ext cx="60309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a:t>Da ARPANET a INTERNET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subTitle" idx="1"/>
          </p:nvPr>
        </p:nvSpPr>
        <p:spPr>
          <a:xfrm>
            <a:off x="244575" y="85677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 dirty="0"/>
              <a:t>Più tardi, si formarono nuove reti in grado di collegare tra loro università, studi di ricerca, imprese e </a:t>
            </a:r>
            <a:r>
              <a:rPr lang="it" dirty="0" smtClean="0"/>
              <a:t>singoli utenti </a:t>
            </a:r>
            <a:r>
              <a:rPr lang="it" dirty="0"/>
              <a:t>di tutto il </a:t>
            </a:r>
            <a:r>
              <a:rPr lang="it" dirty="0" smtClean="0"/>
              <a:t>mondo, gli </a:t>
            </a:r>
            <a:r>
              <a:rPr lang="it" dirty="0"/>
              <a:t>elaboratori connessi ad una di queste </a:t>
            </a:r>
            <a:r>
              <a:rPr lang="it" dirty="0" smtClean="0"/>
              <a:t>reti permettono </a:t>
            </a:r>
            <a:r>
              <a:rPr lang="it" dirty="0"/>
              <a:t>di trasmettere messaggi agli utenti di altre reti.</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pic>
        <p:nvPicPr>
          <p:cNvPr id="111" name="Google Shape;111;p21"/>
          <p:cNvPicPr preferRelativeResize="0"/>
          <p:nvPr/>
        </p:nvPicPr>
        <p:blipFill>
          <a:blip r:embed="rId3">
            <a:alphaModFix/>
          </a:blip>
          <a:stretch>
            <a:fillRect/>
          </a:stretch>
        </p:blipFill>
        <p:spPr>
          <a:xfrm>
            <a:off x="4758525" y="1524337"/>
            <a:ext cx="4189650" cy="20948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Presentazione su schermo (16:9)</PresentationFormat>
  <Paragraphs>19</Paragraphs>
  <Slides>14</Slides>
  <Notes>14</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14</vt:i4>
      </vt:variant>
    </vt:vector>
  </HeadingPairs>
  <TitlesOfParts>
    <vt:vector size="17" baseType="lpstr">
      <vt:lpstr>Old Standard TT</vt:lpstr>
      <vt:lpstr>Arial</vt:lpstr>
      <vt:lpstr>Paperback</vt:lpstr>
      <vt:lpstr>LA STORIA DEL WEB</vt:lpstr>
      <vt:lpstr>ARPANET e la sua storia</vt:lpstr>
      <vt:lpstr>Advanced Research Projects Agency NETwork in italiano "Rete dell'Agenzia per i progetti di ricerca avanzati", fu una rete di computer studiata e realizzata nel 1969 dal DARPA.</vt:lpstr>
      <vt:lpstr>Presentazione standard di PowerPoint</vt:lpstr>
      <vt:lpstr>Presentazione standard di PowerPoint</vt:lpstr>
      <vt:lpstr>Steve Crocker</vt:lpstr>
      <vt:lpstr>Presentazione standard di PowerPoint</vt:lpstr>
      <vt:lpstr>Da ARPANET a INTERNET</vt:lpstr>
      <vt:lpstr>Presentazione standard di PowerPoint</vt:lpstr>
      <vt:lpstr>Presentazione standard di PowerPoint</vt:lpstr>
      <vt:lpstr>Nessun singolo ente, università, impresa, governo, istituzione no profit gestisce Internet. Internet è uno strumento di comunicazione che collega milioni di persone tra loro e consente l’accesso ad una quantità inesauribile di informazioni, annullando ogni distanza.  </vt:lpstr>
      <vt:lpstr>La storia del protcollo IP</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STORIA DEL WEB</dc:title>
  <cp:lastModifiedBy>Nico Cava</cp:lastModifiedBy>
  <cp:revision>1</cp:revision>
  <dcterms:modified xsi:type="dcterms:W3CDTF">2020-10-25T11:03:00Z</dcterms:modified>
</cp:coreProperties>
</file>